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7" r:id="rId2"/>
    <p:sldId id="288" r:id="rId3"/>
    <p:sldId id="289" r:id="rId4"/>
    <p:sldId id="290" r:id="rId5"/>
    <p:sldId id="1243" r:id="rId6"/>
    <p:sldId id="291" r:id="rId7"/>
    <p:sldId id="1244" r:id="rId8"/>
    <p:sldId id="292" r:id="rId9"/>
    <p:sldId id="1245" r:id="rId10"/>
    <p:sldId id="293" r:id="rId11"/>
    <p:sldId id="294" r:id="rId12"/>
    <p:sldId id="295" r:id="rId13"/>
    <p:sldId id="256" r:id="rId14"/>
    <p:sldId id="267" r:id="rId15"/>
    <p:sldId id="273" r:id="rId16"/>
    <p:sldId id="268" r:id="rId17"/>
    <p:sldId id="269" r:id="rId18"/>
    <p:sldId id="270" r:id="rId19"/>
    <p:sldId id="274" r:id="rId20"/>
    <p:sldId id="271" r:id="rId21"/>
    <p:sldId id="272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64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1CF56-2720-461B-8327-CF75BBFD53F8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B1EEE-DD60-42A5-8F91-6B01DB253F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35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1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18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267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9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6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4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212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內文">
  <p:cSld name="自訂內文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42" y="4538183"/>
            <a:ext cx="3308103" cy="3925832"/>
          </a:xfrm>
          <a:prstGeom prst="rect">
            <a:avLst/>
          </a:prstGeom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9500" y="203201"/>
            <a:ext cx="6087859" cy="7941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5"/>
          <p:cNvCxnSpPr/>
          <p:nvPr/>
        </p:nvCxnSpPr>
        <p:spPr>
          <a:xfrm>
            <a:off x="6149400" y="1127367"/>
            <a:ext cx="51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338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339" y="5066725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4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5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29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11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8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76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90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19247-BEB8-495F-923B-5BB41F7942B9}" type="datetimeFigureOut">
              <a:rPr lang="zh-TW" altLang="en-US" smtClean="0"/>
              <a:t>2020/7/23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85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52.jp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5116" cy="5881732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DEH M</a:t>
            </a:r>
            <a:r>
              <a:rPr lang="en-US" altLang="zh-TW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ake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II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694400" y="3833500"/>
            <a:ext cx="8803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56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910694" y="72792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從主畫面下方點選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上傳景點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點選右上角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上傳所有景點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上傳所有暫存景點，或點及單個景點一筆一筆上傳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上傳完畢後，會出現 分享對話欄 ，勾選完想分享至社群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的景點，即可分享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景點上傳及分享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7896341" y="1116029"/>
            <a:ext cx="2624400" cy="4726800"/>
            <a:chOff x="4468077" y="1126988"/>
            <a:chExt cx="2624400" cy="4726800"/>
          </a:xfrm>
        </p:grpSpPr>
        <p:pic>
          <p:nvPicPr>
            <p:cNvPr id="16" name="圖片 15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8077" y="1126988"/>
              <a:ext cx="2624400" cy="4726800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4468077" y="5537741"/>
              <a:ext cx="262440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7903476" y="1127046"/>
            <a:ext cx="2628282" cy="4726800"/>
            <a:chOff x="-144633" y="-649995"/>
            <a:chExt cx="2628282" cy="4726800"/>
          </a:xfrm>
        </p:grpSpPr>
        <p:pic>
          <p:nvPicPr>
            <p:cNvPr id="13" name="圖片 1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0751" y="-649995"/>
              <a:ext cx="2624400" cy="4726800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1749616" y="-442456"/>
              <a:ext cx="73403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-144633" y="-126409"/>
              <a:ext cx="1703779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7896341" y="1138063"/>
            <a:ext cx="2646434" cy="4726800"/>
            <a:chOff x="2966581" y="-649995"/>
            <a:chExt cx="2646434" cy="4726800"/>
          </a:xfrm>
        </p:grpSpPr>
        <p:pic>
          <p:nvPicPr>
            <p:cNvPr id="18" name="圖片 17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581" y="-649995"/>
              <a:ext cx="2646434" cy="4726800"/>
            </a:xfrm>
            <a:prstGeom prst="rect">
              <a:avLst/>
            </a:prstGeom>
          </p:spPr>
        </p:pic>
        <p:sp>
          <p:nvSpPr>
            <p:cNvPr id="31" name="圓角矩形 30"/>
            <p:cNvSpPr/>
            <p:nvPr/>
          </p:nvSpPr>
          <p:spPr>
            <a:xfrm>
              <a:off x="4959041" y="1100428"/>
              <a:ext cx="406174" cy="11249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467B7CED-1FE8-487D-814D-4E711DC9A0F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065600"/>
            <a:ext cx="2624400" cy="47268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234F802-BB0F-4656-8B8E-EF4CE90B7FA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938"/>
                    </a14:imgEffect>
                    <a14:imgEffect>
                      <a14:saturation sat="120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78" y="1203077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7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從主畫面上方右邊數來第二個按鈕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建立群組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輸入完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群組名稱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群組介紹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 點擊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建立群組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進入到編輯畫面，點擊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，等按鈕變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，即可更改內容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即完成更改內如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群組功能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編輯群組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888079" y="1105012"/>
            <a:ext cx="2624400" cy="4726800"/>
            <a:chOff x="7888079" y="1105012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79" y="1105012"/>
              <a:ext cx="2624400" cy="47268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9639534" y="1317917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062217" y="1678900"/>
              <a:ext cx="965152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899096" y="1090639"/>
            <a:ext cx="2624400" cy="4726800"/>
            <a:chOff x="1195577" y="960066"/>
            <a:chExt cx="2624400" cy="4726800"/>
          </a:xfrm>
        </p:grpSpPr>
        <p:pic>
          <p:nvPicPr>
            <p:cNvPr id="4" name="圖片 3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577" y="960066"/>
              <a:ext cx="2624400" cy="4726800"/>
            </a:xfrm>
            <a:prstGeom prst="rect">
              <a:avLst/>
            </a:prstGeom>
          </p:spPr>
        </p:pic>
        <p:sp>
          <p:nvSpPr>
            <p:cNvPr id="32" name="圓角矩形 31"/>
            <p:cNvSpPr/>
            <p:nvPr/>
          </p:nvSpPr>
          <p:spPr>
            <a:xfrm>
              <a:off x="1447725" y="4448532"/>
              <a:ext cx="2121739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921813" y="1119385"/>
            <a:ext cx="2624400" cy="4726800"/>
            <a:chOff x="4167187" y="0"/>
            <a:chExt cx="2624400" cy="4726800"/>
          </a:xfrm>
        </p:grpSpPr>
        <p:pic>
          <p:nvPicPr>
            <p:cNvPr id="2" name="圖片 1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33" name="圓角矩形 32"/>
            <p:cNvSpPr/>
            <p:nvPr/>
          </p:nvSpPr>
          <p:spPr>
            <a:xfrm>
              <a:off x="4329379" y="3685887"/>
              <a:ext cx="2291758" cy="34628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4348461" y="4032173"/>
              <a:ext cx="2291758" cy="34628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5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從主畫面上方右邊數來第二個按鈕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可以看到所屬群組列表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右上角 加號圖示，可以輸入已知群組名稱申請加入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若上方有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鈴鐺圖示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，代表有</a:t>
            </a:r>
            <a:r>
              <a:rPr lang="zh-TW" altLang="en-US" sz="2000" dirty="0"/>
              <a:t>他人的申請或是邀請，點擊即可查看，並可給予回覆</a:t>
            </a:r>
            <a:endParaRPr lang="en-US" altLang="zh-TW" sz="2000" dirty="0"/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群組功能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訊息管理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888079" y="1105012"/>
            <a:ext cx="2624400" cy="4726800"/>
            <a:chOff x="7888079" y="1105012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79" y="1105012"/>
              <a:ext cx="2624400" cy="47268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9639534" y="1317917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059748" y="2052860"/>
              <a:ext cx="965152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7890816" y="1105012"/>
            <a:ext cx="2629925" cy="4726800"/>
            <a:chOff x="3603218" y="4899053"/>
            <a:chExt cx="2629925" cy="4726800"/>
          </a:xfrm>
        </p:grpSpPr>
        <p:pic>
          <p:nvPicPr>
            <p:cNvPr id="13" name="圖片 1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218" y="4899053"/>
              <a:ext cx="2624400" cy="4726800"/>
            </a:xfrm>
            <a:prstGeom prst="rect">
              <a:avLst/>
            </a:prstGeom>
          </p:spPr>
        </p:pic>
        <p:sp>
          <p:nvSpPr>
            <p:cNvPr id="22" name="圓角矩形 21"/>
            <p:cNvSpPr/>
            <p:nvPr/>
          </p:nvSpPr>
          <p:spPr>
            <a:xfrm>
              <a:off x="5781451" y="5111134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68" y="1105012"/>
            <a:ext cx="2624400" cy="472680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7905200" y="1140526"/>
            <a:ext cx="2624400" cy="4726800"/>
            <a:chOff x="2484147" y="2363400"/>
            <a:chExt cx="2624400" cy="4726800"/>
          </a:xfrm>
        </p:grpSpPr>
        <p:pic>
          <p:nvPicPr>
            <p:cNvPr id="21" name="圖片 20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147" y="2363400"/>
              <a:ext cx="2624400" cy="4726800"/>
            </a:xfrm>
            <a:prstGeom prst="rect">
              <a:avLst/>
            </a:prstGeom>
          </p:spPr>
        </p:pic>
        <p:sp>
          <p:nvSpPr>
            <p:cNvPr id="17" name="圓角矩形 16"/>
            <p:cNvSpPr/>
            <p:nvPr/>
          </p:nvSpPr>
          <p:spPr>
            <a:xfrm>
              <a:off x="3603218" y="2884825"/>
              <a:ext cx="373871" cy="2974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61" y="1118492"/>
            <a:ext cx="2624400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" y="-1"/>
            <a:ext cx="6351757" cy="5622073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zh-TW" sz="5867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iOS DEH Make II</a:t>
            </a:r>
            <a:endParaRPr sz="5867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694400" y="3833500"/>
            <a:ext cx="8803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4397255" y="3990200"/>
            <a:ext cx="51524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5352528" y="4147217"/>
            <a:ext cx="36852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1867"/>
              <a:pPr/>
              <a:t>13</a:t>
            </a:fld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主畫面配置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標題列由左至右分別為</a:t>
            </a:r>
            <a:br>
              <a:rPr lang="zh-TW" altLang="en-US" dirty="0"/>
            </a:br>
            <a:r>
              <a:rPr lang="zh-TW" altLang="en-US" b="1" dirty="0">
                <a:solidFill>
                  <a:srgbClr val="CC0000"/>
                </a:solidFill>
              </a:rPr>
              <a:t>群組管理 個人中心</a:t>
            </a:r>
            <a:endParaRPr lang="en-US" altLang="zh-TW" b="1" dirty="0">
              <a:solidFill>
                <a:srgbClr val="CC0000"/>
              </a:solidFill>
            </a:endParaRPr>
          </a:p>
          <a:p>
            <a:r>
              <a:rPr lang="zh-TW" altLang="en-US" b="1" dirty="0">
                <a:solidFill>
                  <a:srgbClr val="C00000"/>
                </a:solidFill>
              </a:rPr>
              <a:t>中央的表格 </a:t>
            </a:r>
            <a:r>
              <a:rPr lang="zh-TW" altLang="en-US" dirty="0">
                <a:solidFill>
                  <a:srgbClr val="595959"/>
                </a:solidFill>
              </a:rPr>
              <a:t>則可以檢視未來製作的景點內容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頁面下方工具列由左至右分別為</a:t>
            </a:r>
            <a:br>
              <a:rPr lang="en-US" altLang="zh-TW" dirty="0">
                <a:solidFill>
                  <a:srgbClr val="595959"/>
                </a:solidFill>
              </a:rPr>
            </a:br>
            <a:r>
              <a:rPr lang="zh-TW" altLang="en-US" b="1" dirty="0">
                <a:solidFill>
                  <a:srgbClr val="C00000"/>
                </a:solidFill>
              </a:rPr>
              <a:t>製作圖片景點 製作聲音景點 製作影片景點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606702" y="1115238"/>
            <a:ext cx="376645" cy="421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7" name="圓角矩形 6"/>
          <p:cNvSpPr/>
          <p:nvPr/>
        </p:nvSpPr>
        <p:spPr>
          <a:xfrm>
            <a:off x="1983348" y="5415518"/>
            <a:ext cx="437881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8" name="向下箭號 7"/>
          <p:cNvSpPr/>
          <p:nvPr/>
        </p:nvSpPr>
        <p:spPr>
          <a:xfrm rot="7196095">
            <a:off x="3420057" y="2493981"/>
            <a:ext cx="519815" cy="89786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圓角矩形 5">
            <a:extLst>
              <a:ext uri="{FF2B5EF4-FFF2-40B4-BE49-F238E27FC236}">
                <a16:creationId xmlns:a16="http://schemas.microsoft.com/office/drawing/2014/main" id="{42DEC5C8-AE4B-7649-9CFE-FF9BCC7205AC}"/>
              </a:ext>
            </a:extLst>
          </p:cNvPr>
          <p:cNvSpPr/>
          <p:nvPr/>
        </p:nvSpPr>
        <p:spPr>
          <a:xfrm>
            <a:off x="3822056" y="1117447"/>
            <a:ext cx="376645" cy="421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6">
            <a:extLst>
              <a:ext uri="{FF2B5EF4-FFF2-40B4-BE49-F238E27FC236}">
                <a16:creationId xmlns:a16="http://schemas.microsoft.com/office/drawing/2014/main" id="{F3B223C4-261E-E244-8075-882C41EE1490}"/>
              </a:ext>
            </a:extLst>
          </p:cNvPr>
          <p:cNvSpPr/>
          <p:nvPr/>
        </p:nvSpPr>
        <p:spPr>
          <a:xfrm>
            <a:off x="2683604" y="5415518"/>
            <a:ext cx="437881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圓角矩形 6">
            <a:extLst>
              <a:ext uri="{FF2B5EF4-FFF2-40B4-BE49-F238E27FC236}">
                <a16:creationId xmlns:a16="http://schemas.microsoft.com/office/drawing/2014/main" id="{93FF203E-88E5-3940-B0E2-7D7F26CE19BF}"/>
              </a:ext>
            </a:extLst>
          </p:cNvPr>
          <p:cNvSpPr/>
          <p:nvPr/>
        </p:nvSpPr>
        <p:spPr>
          <a:xfrm>
            <a:off x="3383860" y="5406271"/>
            <a:ext cx="437881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4089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用戶登入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從右上角的 個人中心 進入</a:t>
            </a:r>
            <a:endParaRPr lang="en-US" altLang="zh-TW" dirty="0"/>
          </a:p>
          <a:p>
            <a:r>
              <a:rPr lang="zh-TW" altLang="en-US" dirty="0"/>
              <a:t>可以在此頁面進行 </a:t>
            </a:r>
            <a:r>
              <a:rPr lang="zh-TW" altLang="en-US" b="1" dirty="0">
                <a:solidFill>
                  <a:srgbClr val="C00000"/>
                </a:solidFill>
              </a:rPr>
              <a:t>登入</a:t>
            </a:r>
            <a:r>
              <a:rPr lang="zh-TW" altLang="en-US" dirty="0"/>
              <a:t>，或是查看更多訊息</a:t>
            </a:r>
            <a:endParaRPr lang="en-US" altLang="zh-TW" dirty="0"/>
          </a:p>
          <a:p>
            <a:r>
              <a:rPr lang="zh-TW" altLang="en-US" dirty="0"/>
              <a:t>可以從 </a:t>
            </a:r>
            <a:r>
              <a:rPr lang="zh-TW" altLang="en-US" b="1" dirty="0">
                <a:solidFill>
                  <a:srgbClr val="C00000"/>
                </a:solidFill>
              </a:rPr>
              <a:t>更多</a:t>
            </a:r>
            <a:r>
              <a:rPr lang="en-US" altLang="zh-TW" b="1" dirty="0">
                <a:solidFill>
                  <a:srgbClr val="C00000"/>
                </a:solidFill>
              </a:rPr>
              <a:t>… </a:t>
            </a:r>
            <a:r>
              <a:rPr lang="zh-TW" altLang="en-US" dirty="0">
                <a:solidFill>
                  <a:srgbClr val="595959"/>
                </a:solidFill>
              </a:rPr>
              <a:t>檢視官方網頁更多的訊息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也能從 </a:t>
            </a:r>
            <a:r>
              <a:rPr lang="zh-TW" altLang="en-US" b="1" dirty="0">
                <a:solidFill>
                  <a:srgbClr val="C00000"/>
                </a:solidFill>
              </a:rPr>
              <a:t>使用說明中 </a:t>
            </a:r>
            <a:r>
              <a:rPr lang="zh-TW" altLang="en-US" dirty="0">
                <a:solidFill>
                  <a:srgbClr val="595959"/>
                </a:solidFill>
              </a:rPr>
              <a:t>查看關於這個</a:t>
            </a:r>
            <a:r>
              <a:rPr lang="en-US" altLang="zh-TW" dirty="0">
                <a:solidFill>
                  <a:srgbClr val="595959"/>
                </a:solidFill>
              </a:rPr>
              <a:t>APP</a:t>
            </a:r>
            <a:r>
              <a:rPr lang="zh-TW" altLang="en-US" dirty="0">
                <a:solidFill>
                  <a:srgbClr val="595959"/>
                </a:solidFill>
              </a:rPr>
              <a:t>更詳盡的用法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從 </a:t>
            </a:r>
            <a:r>
              <a:rPr lang="zh-TW" altLang="en-US" b="1" dirty="0">
                <a:solidFill>
                  <a:srgbClr val="C00000"/>
                </a:solidFill>
              </a:rPr>
              <a:t>切換景點歸屬 </a:t>
            </a:r>
            <a:r>
              <a:rPr lang="zh-TW" altLang="en-US" dirty="0">
                <a:solidFill>
                  <a:srgbClr val="595959"/>
                </a:solidFill>
              </a:rPr>
              <a:t>切換想將景點歸屬的網站</a:t>
            </a:r>
            <a:endParaRPr lang="en-US" altLang="zh-TW" dirty="0">
              <a:solidFill>
                <a:srgbClr val="595959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87" y="1012049"/>
            <a:ext cx="2660869" cy="473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3BE3F2-A698-6C46-9B72-8460B9AC305E}"/>
              </a:ext>
            </a:extLst>
          </p:cNvPr>
          <p:cNvSpPr/>
          <p:nvPr/>
        </p:nvSpPr>
        <p:spPr>
          <a:xfrm>
            <a:off x="3879670" y="1151000"/>
            <a:ext cx="351244" cy="335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03887" y="1025767"/>
            <a:ext cx="2660869" cy="4732800"/>
            <a:chOff x="1524141" y="769325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1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2521967" y="1892595"/>
              <a:ext cx="384266" cy="18429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sp>
        <p:nvSpPr>
          <p:cNvPr id="9" name="圓角矩形 8"/>
          <p:cNvSpPr/>
          <p:nvPr/>
        </p:nvSpPr>
        <p:spPr>
          <a:xfrm>
            <a:off x="1729563" y="5321005"/>
            <a:ext cx="865592" cy="226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3" name="圓角矩形 8">
            <a:extLst>
              <a:ext uri="{FF2B5EF4-FFF2-40B4-BE49-F238E27FC236}">
                <a16:creationId xmlns:a16="http://schemas.microsoft.com/office/drawing/2014/main" id="{6663BCCF-F88A-C649-B0C7-0709FE68D9DC}"/>
              </a:ext>
            </a:extLst>
          </p:cNvPr>
          <p:cNvSpPr/>
          <p:nvPr/>
        </p:nvSpPr>
        <p:spPr>
          <a:xfrm>
            <a:off x="3284720" y="5321003"/>
            <a:ext cx="865592" cy="226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AA2054-37D9-F746-BA58-EFC011A5C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87" y="1039484"/>
            <a:ext cx="2662200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製作圖片景點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圖片按鈕</a:t>
            </a:r>
            <a:r>
              <a:rPr lang="zh-TW" altLang="en-US" dirty="0"/>
              <a:t> 可進入圖片景點的製作頁面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>
                <a:solidFill>
                  <a:srgbClr val="C00000"/>
                </a:solidFill>
              </a:rPr>
              <a:t>加入圖片以及加入解說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  <a:endParaRPr lang="en-US" altLang="zh-TW" dirty="0"/>
          </a:p>
          <a:p>
            <a:r>
              <a:rPr lang="zh-TW" altLang="en-US" dirty="0"/>
              <a:t>照片加入完畢後下方會出現</a:t>
            </a:r>
            <a:r>
              <a:rPr lang="zh-TW" altLang="en-US" b="1" dirty="0">
                <a:solidFill>
                  <a:srgbClr val="C00000"/>
                </a:solidFill>
              </a:rPr>
              <a:t>圖片預覽</a:t>
            </a:r>
            <a:r>
              <a:rPr lang="zh-TW" altLang="en-US" dirty="0"/>
              <a:t>畫面。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74400" y="1025767"/>
            <a:ext cx="2660869" cy="4732800"/>
            <a:chOff x="1180800" y="769325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1489364" y="4061638"/>
              <a:ext cx="325581" cy="2431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5767"/>
            <a:ext cx="2660869" cy="47328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5A5017-6E3A-AA45-860B-4BD3EB8E2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918" y="1025767"/>
            <a:ext cx="2660869" cy="47328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643274" y="5434418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9"/>
          <p:cNvSpPr/>
          <p:nvPr/>
        </p:nvSpPr>
        <p:spPr>
          <a:xfrm>
            <a:off x="2302077" y="5434418"/>
            <a:ext cx="1197705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2" name="圓角矩形 11"/>
          <p:cNvSpPr/>
          <p:nvPr/>
        </p:nvSpPr>
        <p:spPr>
          <a:xfrm>
            <a:off x="3846771" y="5434418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D72FEFD4-EFA3-6047-9E6D-9AB04248E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401" y="1029291"/>
            <a:ext cx="2667372" cy="474436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C30890-6DD8-5A46-B775-72F8BB820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255" y="1034565"/>
            <a:ext cx="2670524" cy="47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製作聲音景點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聲音按鈕</a:t>
            </a:r>
            <a:r>
              <a:rPr lang="zh-TW" altLang="en-US" dirty="0"/>
              <a:t> 可進入聲音景點的製作頁面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>
                <a:solidFill>
                  <a:srgbClr val="C00000"/>
                </a:solidFill>
              </a:rPr>
              <a:t>加入聲音以及加入解說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  <a:endParaRPr lang="en-US" altLang="zh-TW" dirty="0"/>
          </a:p>
          <a:p>
            <a:r>
              <a:rPr lang="zh-TW" altLang="en-US" dirty="0"/>
              <a:t>聲音加入完畢後可點擊</a:t>
            </a:r>
            <a:r>
              <a:rPr lang="zh-TW" altLang="en-US" b="1" dirty="0">
                <a:solidFill>
                  <a:srgbClr val="C00000"/>
                </a:solidFill>
              </a:rPr>
              <a:t>播放聲音</a:t>
            </a:r>
            <a:r>
              <a:rPr lang="zh-TW" altLang="en-US" dirty="0"/>
              <a:t>檢視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687781" y="5406823"/>
            <a:ext cx="434108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2FB20-F0DC-0B45-9930-5FA8CFF5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00" y="1006759"/>
            <a:ext cx="2660869" cy="473279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651139" y="5424387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9"/>
          <p:cNvSpPr/>
          <p:nvPr/>
        </p:nvSpPr>
        <p:spPr>
          <a:xfrm>
            <a:off x="2309942" y="5406971"/>
            <a:ext cx="1197705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圓角矩形 10"/>
          <p:cNvSpPr/>
          <p:nvPr/>
        </p:nvSpPr>
        <p:spPr>
          <a:xfrm>
            <a:off x="3854637" y="5424387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CDD66-7657-DB46-944E-420AD86B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01" y="1006759"/>
            <a:ext cx="2666503" cy="474282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680AA-59A2-B340-85DD-9E0F37118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665" y="977729"/>
            <a:ext cx="2672363" cy="475324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2B4D5-BB51-6C4B-93C1-8A71E8936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276" y="986314"/>
            <a:ext cx="2682753" cy="477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製作影片景點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影片按鈕</a:t>
            </a:r>
            <a:r>
              <a:rPr lang="zh-TW" altLang="en-US" dirty="0"/>
              <a:t> 可進入影片景點的製作頁面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>
                <a:solidFill>
                  <a:srgbClr val="C00000"/>
                </a:solidFill>
              </a:rPr>
              <a:t>加入影片以及加入解說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  <a:endParaRPr lang="en-US" altLang="zh-TW" dirty="0"/>
          </a:p>
          <a:p>
            <a:r>
              <a:rPr lang="zh-TW" altLang="en-US" dirty="0"/>
              <a:t>影片加入完畢後可點擊</a:t>
            </a:r>
            <a:r>
              <a:rPr lang="zh-TW" altLang="en-US" b="1" dirty="0">
                <a:solidFill>
                  <a:srgbClr val="C00000"/>
                </a:solidFill>
              </a:rPr>
              <a:t>播放影片</a:t>
            </a:r>
            <a:r>
              <a:rPr lang="zh-TW" altLang="en-US" dirty="0"/>
              <a:t>檢視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574400" y="1027200"/>
            <a:ext cx="2660869" cy="4732800"/>
            <a:chOff x="1180800" y="770400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2542307" y="4058769"/>
              <a:ext cx="325581" cy="2431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1A339E-EA97-2642-8E51-784646AE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00" y="1027202"/>
            <a:ext cx="2660869" cy="4732799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648291" y="5435851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圓角矩形 8"/>
          <p:cNvSpPr/>
          <p:nvPr/>
        </p:nvSpPr>
        <p:spPr>
          <a:xfrm>
            <a:off x="2307094" y="5435851"/>
            <a:ext cx="1197705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9"/>
          <p:cNvSpPr/>
          <p:nvPr/>
        </p:nvSpPr>
        <p:spPr>
          <a:xfrm>
            <a:off x="3851789" y="5435851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550F3D-0185-7647-91D9-796B06F65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01" y="1014934"/>
            <a:ext cx="2674663" cy="475733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B0DAA6-73A3-694A-8D9E-FD380C38B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607" y="1003041"/>
            <a:ext cx="2660871" cy="47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3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上傳景點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製作完景點後，在景點列表的地方可以查看製作完成的景點</a:t>
            </a:r>
            <a:endParaRPr lang="en-US" altLang="zh-TW" dirty="0"/>
          </a:p>
          <a:p>
            <a:r>
              <a:rPr lang="zh-TW" altLang="en-US" dirty="0">
                <a:solidFill>
                  <a:srgbClr val="595959"/>
                </a:solidFill>
              </a:rPr>
              <a:t>如若是想要對景點修改也可直接點及該景點欄位進行修改</a:t>
            </a:r>
            <a:endParaRPr lang="en-US" altLang="zh-TW" dirty="0"/>
          </a:p>
          <a:p>
            <a:r>
              <a:rPr lang="zh-TW" altLang="en-US" dirty="0"/>
              <a:t>再來針對已經完成想要上傳的景點欄位 </a:t>
            </a:r>
            <a:r>
              <a:rPr lang="zh-TW" altLang="en-US" b="1" dirty="0">
                <a:solidFill>
                  <a:srgbClr val="C00000"/>
                </a:solidFill>
              </a:rPr>
              <a:t>向左滑動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就能夠看見 </a:t>
            </a:r>
            <a:r>
              <a:rPr lang="zh-TW" altLang="en-US" b="1" dirty="0">
                <a:solidFill>
                  <a:srgbClr val="C00000"/>
                </a:solidFill>
              </a:rPr>
              <a:t>上傳以及刪除 </a:t>
            </a:r>
            <a:r>
              <a:rPr lang="zh-TW" altLang="en-US" dirty="0">
                <a:solidFill>
                  <a:srgbClr val="595959"/>
                </a:solidFill>
              </a:rPr>
              <a:t>，點擊即可執行動作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上傳成功後也能分享到其他社群平台，向好友分享該景點的內容資訊</a:t>
            </a:r>
            <a:endParaRPr lang="en-US" altLang="zh-TW" dirty="0">
              <a:solidFill>
                <a:srgbClr val="595959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74400" y="1027200"/>
            <a:ext cx="2660869" cy="4732800"/>
            <a:chOff x="1180800" y="770400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rot="10800000">
              <a:off x="1885769" y="1211943"/>
              <a:ext cx="585714" cy="1378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5768"/>
            <a:ext cx="2660869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標題列由左至右分別為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 選單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選單中包含 </a:t>
            </a:r>
            <a:r>
              <a:rPr lang="zh-TW" altLang="en-US" sz="20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景點製作 群組功能 設定</a:t>
            </a:r>
            <a:endParaRPr lang="en-US" altLang="zh-TW" sz="2000" b="1" dirty="0">
              <a:solidFill>
                <a:srgbClr val="CC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中央的列表 </a:t>
            </a: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當有暫存景點時會顯示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頁面下方為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上傳景點 </a:t>
            </a:r>
            <a:endParaRPr lang="zh-TW" altLang="en-US" sz="20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主畫面配置</a:t>
            </a: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 rot="7196095">
            <a:off x="9485688" y="3278200"/>
            <a:ext cx="389861" cy="673395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7885325" y="5527170"/>
            <a:ext cx="2633233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一張含有 螢幕擷取畫面, 坐, 水, 握住 的圖片&#10;&#10;自動產生的描述">
            <a:extLst>
              <a:ext uri="{FF2B5EF4-FFF2-40B4-BE49-F238E27FC236}">
                <a16:creationId xmlns:a16="http://schemas.microsoft.com/office/drawing/2014/main" id="{C569C2B1-3F12-42DC-B06F-8C842616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029"/>
            <a:ext cx="2633233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0203638" y="1324598"/>
            <a:ext cx="303941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39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群組功能</a:t>
            </a:r>
            <a:r>
              <a:rPr lang="en-US" altLang="zh-TW" dirty="0"/>
              <a:t>-</a:t>
            </a:r>
            <a:r>
              <a:rPr lang="zh-TW" altLang="en-US" dirty="0"/>
              <a:t>建立</a:t>
            </a:r>
            <a:r>
              <a:rPr lang="en-US" altLang="zh-TW" dirty="0"/>
              <a:t>/</a:t>
            </a:r>
            <a:r>
              <a:rPr lang="zh-TW" altLang="en-US" dirty="0"/>
              <a:t>編輯群組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從主畫面左上方點擊 </a:t>
            </a:r>
            <a:r>
              <a:rPr lang="zh-TW" altLang="en-US" b="1" dirty="0">
                <a:solidFill>
                  <a:srgbClr val="C00000"/>
                </a:solidFill>
              </a:rPr>
              <a:t>群組管理</a:t>
            </a:r>
            <a:r>
              <a:rPr lang="zh-TW" altLang="en-US" dirty="0"/>
              <a:t> 可以進入管理群組的頁面</a:t>
            </a:r>
            <a:endParaRPr lang="en-US" altLang="zh-TW" dirty="0"/>
          </a:p>
          <a:p>
            <a:r>
              <a:rPr lang="zh-TW" altLang="en-US" dirty="0"/>
              <a:t>在群組頁面中，可以由最下方的 </a:t>
            </a:r>
            <a:r>
              <a:rPr lang="zh-TW" altLang="en-US" b="1" dirty="0">
                <a:solidFill>
                  <a:srgbClr val="C00000"/>
                </a:solidFill>
              </a:rPr>
              <a:t>建立群組</a:t>
            </a:r>
            <a:r>
              <a:rPr lang="zh-TW" altLang="en-US" dirty="0"/>
              <a:t>，或是由 </a:t>
            </a:r>
            <a:r>
              <a:rPr lang="zh-TW" altLang="en-US" b="1" dirty="0">
                <a:solidFill>
                  <a:srgbClr val="C00000"/>
                </a:solidFill>
              </a:rPr>
              <a:t>中央列表</a:t>
            </a:r>
            <a:r>
              <a:rPr lang="zh-TW" altLang="en-US" dirty="0"/>
              <a:t>，進行群組的建立以及編輯</a:t>
            </a:r>
            <a:endParaRPr lang="en-US" altLang="zh-TW" dirty="0"/>
          </a:p>
          <a:p>
            <a:r>
              <a:rPr lang="zh-TW" altLang="en-US" dirty="0"/>
              <a:t>在群組管理頁面，可以編輯 </a:t>
            </a:r>
            <a:r>
              <a:rPr lang="zh-TW" altLang="en-US" b="1" dirty="0">
                <a:solidFill>
                  <a:srgbClr val="C00000"/>
                </a:solidFill>
              </a:rPr>
              <a:t>群組名稱、群組資訊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從下方的分頁欄也可以切換至 </a:t>
            </a:r>
            <a:r>
              <a:rPr lang="zh-TW" altLang="en-US" b="1" dirty="0">
                <a:solidFill>
                  <a:srgbClr val="C00000"/>
                </a:solidFill>
              </a:rPr>
              <a:t>成員列表</a:t>
            </a:r>
            <a:r>
              <a:rPr lang="zh-TW" altLang="en-US" dirty="0">
                <a:solidFill>
                  <a:srgbClr val="595959"/>
                </a:solidFill>
              </a:rPr>
              <a:t>，在成員列表中也能對想邀成的對象發送群組邀請</a:t>
            </a:r>
            <a:endParaRPr lang="en-US" altLang="zh-TW" dirty="0">
              <a:solidFill>
                <a:srgbClr val="595959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629390" y="1171945"/>
            <a:ext cx="336453" cy="3363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0" name="群組 9"/>
          <p:cNvGrpSpPr/>
          <p:nvPr/>
        </p:nvGrpSpPr>
        <p:grpSpPr>
          <a:xfrm>
            <a:off x="1572110" y="1025767"/>
            <a:ext cx="2660869" cy="47328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  <a:r>
                <a:rPr lang="en-US" altLang="zh-TW" sz="1200" dirty="0"/>
                <a:t>-</a:t>
              </a:r>
              <a:r>
                <a:rPr lang="zh-TW" altLang="en-US" sz="1200" dirty="0"/>
                <a:t>群組</a:t>
              </a:r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638841" y="2664102"/>
            <a:ext cx="2519671" cy="3066113"/>
            <a:chOff x="1229130" y="2012252"/>
            <a:chExt cx="1889753" cy="2299585"/>
          </a:xfrm>
        </p:grpSpPr>
        <p:sp>
          <p:nvSpPr>
            <p:cNvPr id="11" name="向下箭號 10"/>
            <p:cNvSpPr/>
            <p:nvPr/>
          </p:nvSpPr>
          <p:spPr>
            <a:xfrm rot="7196095">
              <a:off x="2565042" y="1870485"/>
              <a:ext cx="389861" cy="67339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1229130" y="4040372"/>
              <a:ext cx="1889753" cy="27146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0" y="1025767"/>
            <a:ext cx="2660869" cy="4732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71" y="1025767"/>
            <a:ext cx="2660869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2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群組功能</a:t>
            </a:r>
            <a:r>
              <a:rPr lang="en-US" altLang="zh-TW" dirty="0"/>
              <a:t>-</a:t>
            </a:r>
            <a:r>
              <a:rPr lang="zh-TW" altLang="en-US" dirty="0"/>
              <a:t>申請</a:t>
            </a:r>
            <a:r>
              <a:rPr lang="en-US" altLang="zh-TW" dirty="0"/>
              <a:t>/</a:t>
            </a:r>
            <a:r>
              <a:rPr lang="zh-TW" altLang="en-US" dirty="0"/>
              <a:t>訊息管理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在群組頁面中，標題列由左至右分別為</a:t>
            </a:r>
            <a:br>
              <a:rPr lang="zh-TW" altLang="en-US" dirty="0"/>
            </a:br>
            <a:r>
              <a:rPr lang="zh-TW" altLang="en-US" b="1" dirty="0">
                <a:solidFill>
                  <a:srgbClr val="CC0000"/>
                </a:solidFill>
              </a:rPr>
              <a:t>返回景點列表 群組通知 申請群組</a:t>
            </a:r>
            <a:endParaRPr lang="en-US" altLang="zh-TW" b="1" dirty="0">
              <a:solidFill>
                <a:srgbClr val="CC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點擊 </a:t>
            </a:r>
            <a:r>
              <a:rPr lang="zh-TW" altLang="en-US" b="1" dirty="0">
                <a:solidFill>
                  <a:srgbClr val="CC0000"/>
                </a:solidFill>
              </a:rPr>
              <a:t>群組通知</a:t>
            </a:r>
            <a:r>
              <a:rPr lang="zh-TW" altLang="en-US" dirty="0">
                <a:solidFill>
                  <a:srgbClr val="595959"/>
                </a:solidFill>
              </a:rPr>
              <a:t>，可以查看他人的申請或是邀請，並予以回復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點擊 申請群組，可以向他人的群組發出 </a:t>
            </a:r>
            <a:r>
              <a:rPr lang="zh-TW" altLang="en-US" b="1" dirty="0">
                <a:solidFill>
                  <a:srgbClr val="CC0000"/>
                </a:solidFill>
              </a:rPr>
              <a:t>申請加入的請求</a:t>
            </a:r>
            <a:endParaRPr lang="en-US" altLang="zh-TW" b="1" dirty="0">
              <a:solidFill>
                <a:srgbClr val="CC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1572110" y="1025767"/>
            <a:ext cx="2660869" cy="47328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  <a:r>
                <a:rPr lang="en-US" altLang="zh-TW" sz="1200" dirty="0"/>
                <a:t>-</a:t>
              </a:r>
              <a:r>
                <a:rPr lang="zh-TW" altLang="en-US" sz="1200" dirty="0"/>
                <a:t>群組</a:t>
              </a:r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2525022" y="870881"/>
              <a:ext cx="615125" cy="25324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5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914292" y="89943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從右上角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選單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進入登入畫面前會先要求選擇歸屬，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踏溯台南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文史脈流平台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SDC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則是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校本課程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可以點選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選擇歸屬網站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來重新選擇歸屬平台</a:t>
            </a:r>
            <a:endParaRPr lang="zh-TW" altLang="en-US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用戶登入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0069672" y="1324598"/>
            <a:ext cx="440051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7918604" y="1124238"/>
            <a:ext cx="2624400" cy="4726800"/>
            <a:chOff x="4167187" y="0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6" name="圓角矩形 15"/>
            <p:cNvSpPr/>
            <p:nvPr/>
          </p:nvSpPr>
          <p:spPr>
            <a:xfrm>
              <a:off x="5341400" y="904266"/>
              <a:ext cx="442455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91D1A41-2508-4CD8-B2BB-3D7FDA1A551D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47421" t="17639" r="33496" b="25631"/>
          <a:stretch/>
        </p:blipFill>
        <p:spPr>
          <a:xfrm>
            <a:off x="7885324" y="1105950"/>
            <a:ext cx="2659520" cy="4726800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890623" y="1124238"/>
            <a:ext cx="2663961" cy="4726800"/>
            <a:chOff x="7924883" y="1114773"/>
            <a:chExt cx="2663961" cy="4726800"/>
          </a:xfrm>
        </p:grpSpPr>
        <p:pic>
          <p:nvPicPr>
            <p:cNvPr id="22" name="圖片 2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83" y="1114773"/>
              <a:ext cx="2663961" cy="4726800"/>
            </a:xfrm>
            <a:prstGeom prst="rect">
              <a:avLst/>
            </a:prstGeom>
          </p:spPr>
        </p:pic>
        <p:sp>
          <p:nvSpPr>
            <p:cNvPr id="23" name="圓角矩形 22"/>
            <p:cNvSpPr/>
            <p:nvPr/>
          </p:nvSpPr>
          <p:spPr>
            <a:xfrm>
              <a:off x="8848491" y="3888954"/>
              <a:ext cx="824319" cy="3525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9288442" y="3535786"/>
              <a:ext cx="463489" cy="3525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14" y="1137156"/>
            <a:ext cx="2646821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910586-A901-4260-A301-8887B8E36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EDE68BB-0881-4716-9260-F16BCE3482C3}"/>
              </a:ext>
            </a:extLst>
          </p:cNvPr>
          <p:cNvSpPr/>
          <p:nvPr/>
        </p:nvSpPr>
        <p:spPr>
          <a:xfrm>
            <a:off x="5929612" y="4112459"/>
            <a:ext cx="963701" cy="316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EB6A219-B08A-440C-9617-042BBBF64856}"/>
              </a:ext>
            </a:extLst>
          </p:cNvPr>
          <p:cNvGrpSpPr/>
          <p:nvPr/>
        </p:nvGrpSpPr>
        <p:grpSpPr>
          <a:xfrm>
            <a:off x="7859925" y="1656116"/>
            <a:ext cx="2696210" cy="4220758"/>
            <a:chOff x="7859925" y="1656116"/>
            <a:chExt cx="2696210" cy="4220758"/>
          </a:xfrm>
        </p:grpSpPr>
        <p:pic>
          <p:nvPicPr>
            <p:cNvPr id="13" name="圖片 12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C280FEC5-7A1F-4CE6-8297-A03B83427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1"/>
            <a:stretch/>
          </p:blipFill>
          <p:spPr>
            <a:xfrm>
              <a:off x="7859925" y="1656116"/>
              <a:ext cx="2696210" cy="4220758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DCCDFB-E60C-4364-AFE9-5F1ED08C78E8}"/>
                </a:ext>
              </a:extLst>
            </p:cNvPr>
            <p:cNvSpPr/>
            <p:nvPr/>
          </p:nvSpPr>
          <p:spPr>
            <a:xfrm>
              <a:off x="8684964" y="3561860"/>
              <a:ext cx="1397000" cy="341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>
                      <a:lumMod val="50000"/>
                    </a:schemeClr>
                  </a:solidFill>
                </a:rPr>
                <a:t>EXTN</a:t>
              </a:r>
              <a:r>
                <a:rPr lang="zh-TW" altLang="en-US" sz="1300" dirty="0">
                  <a:solidFill>
                    <a:schemeClr val="bg1">
                      <a:lumMod val="50000"/>
                    </a:schemeClr>
                  </a:solidFill>
                </a:rPr>
                <a:t> 踏溯學堂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48BF71D-C363-4D1D-9546-8250DAAFFECA}"/>
                </a:ext>
              </a:extLst>
            </p:cNvPr>
            <p:cNvSpPr/>
            <p:nvPr/>
          </p:nvSpPr>
          <p:spPr>
            <a:xfrm>
              <a:off x="8802200" y="3971384"/>
              <a:ext cx="1397000" cy="341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sz="1300" dirty="0">
                  <a:solidFill>
                    <a:schemeClr val="bg1">
                      <a:lumMod val="50000"/>
                    </a:schemeClr>
                  </a:solidFill>
                </a:rPr>
                <a:t>SDC</a:t>
              </a:r>
              <a:r>
                <a:rPr lang="zh-TW" altLang="en-US" sz="1300" dirty="0">
                  <a:solidFill>
                    <a:schemeClr val="bg1">
                      <a:lumMod val="50000"/>
                    </a:schemeClr>
                  </a:solidFill>
                </a:rPr>
                <a:t> 校本課程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EBA326-9E72-4297-A80D-D6F08C98455B}"/>
                </a:ext>
              </a:extLst>
            </p:cNvPr>
            <p:cNvSpPr/>
            <p:nvPr/>
          </p:nvSpPr>
          <p:spPr>
            <a:xfrm>
              <a:off x="8813481" y="3177677"/>
              <a:ext cx="1397000" cy="341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sz="1300" dirty="0">
                  <a:solidFill>
                    <a:schemeClr val="bg1">
                      <a:lumMod val="50000"/>
                    </a:schemeClr>
                  </a:solidFill>
                </a:rPr>
                <a:t>DEH</a:t>
              </a:r>
              <a:r>
                <a:rPr lang="zh-TW" altLang="en-US" sz="1300" dirty="0">
                  <a:solidFill>
                    <a:schemeClr val="bg1">
                      <a:lumMod val="50000"/>
                    </a:schemeClr>
                  </a:solidFill>
                </a:rPr>
                <a:t> 文史脈流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7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建立相片景點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拍照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按鈕可以拍照片，拍照片結束會自動定位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中選擇手動定位，而相片也可以按下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手動選擇相片檔案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由手機內存自動新增，也可按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C296B32-196B-400C-B803-00762E7EA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598"/>
          <a:stretch/>
        </p:blipFill>
        <p:spPr>
          <a:xfrm>
            <a:off x="7890018" y="1109348"/>
            <a:ext cx="2622595" cy="43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建立聲音景點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製作聲音景點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71749" y="880665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7896341" y="1123486"/>
            <a:ext cx="2624400" cy="4726800"/>
            <a:chOff x="4167187" y="0"/>
            <a:chExt cx="2624400" cy="4726800"/>
          </a:xfrm>
        </p:grpSpPr>
        <p:pic>
          <p:nvPicPr>
            <p:cNvPr id="11" name="圖片 10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4995922" y="560095"/>
              <a:ext cx="479461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5475383" y="569943"/>
              <a:ext cx="479461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7907358" y="1149022"/>
            <a:ext cx="2624400" cy="4726800"/>
            <a:chOff x="4167187" y="0"/>
            <a:chExt cx="2624400" cy="4726800"/>
          </a:xfrm>
        </p:grpSpPr>
        <p:pic>
          <p:nvPicPr>
            <p:cNvPr id="17" name="圖片 16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31" name="圓角矩形 30"/>
            <p:cNvSpPr/>
            <p:nvPr/>
          </p:nvSpPr>
          <p:spPr>
            <a:xfrm>
              <a:off x="5406504" y="569943"/>
              <a:ext cx="951566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5406503" y="912604"/>
              <a:ext cx="951567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7900576" y="1199651"/>
            <a:ext cx="2624400" cy="4665600"/>
            <a:chOff x="4167187" y="0"/>
            <a:chExt cx="2624400" cy="4665600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665600"/>
            </a:xfrm>
            <a:prstGeom prst="rect">
              <a:avLst/>
            </a:prstGeom>
          </p:spPr>
        </p:pic>
        <p:sp>
          <p:nvSpPr>
            <p:cNvPr id="38" name="圓角矩形 37"/>
            <p:cNvSpPr/>
            <p:nvPr/>
          </p:nvSpPr>
          <p:spPr>
            <a:xfrm>
              <a:off x="5200800" y="3521409"/>
              <a:ext cx="580652" cy="41161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0" name="圖片 39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46" y="1124732"/>
            <a:ext cx="2624400" cy="4726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038CF0-FA7E-49AE-80D6-1BEB8B0AFC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錄音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按鈕可以錄聲音檔，錄音結束會自動定位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去聆聽錄音紀錄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製作聲音景點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C296B32-196B-400C-B803-00762E7EA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598"/>
          <a:stretch/>
        </p:blipFill>
        <p:spPr>
          <a:xfrm>
            <a:off x="7890018" y="1109348"/>
            <a:ext cx="2622595" cy="4336108"/>
          </a:xfrm>
          <a:prstGeom prst="rect">
            <a:avLst/>
          </a:prstGeom>
        </p:spPr>
      </p:pic>
      <p:pic>
        <p:nvPicPr>
          <p:cNvPr id="24" name="圖片 23" descr="一張含有 電腦 的圖片&#10;&#10;自動產生的描述">
            <a:extLst>
              <a:ext uri="{FF2B5EF4-FFF2-40B4-BE49-F238E27FC236}">
                <a16:creationId xmlns:a16="http://schemas.microsoft.com/office/drawing/2014/main" id="{C689C3C4-BE07-454C-866A-EF41B5A2574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5"/>
          <a:stretch/>
        </p:blipFill>
        <p:spPr>
          <a:xfrm>
            <a:off x="7893767" y="1664021"/>
            <a:ext cx="2659652" cy="37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建立影片景點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製作影片景點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31976" y="1230033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896341" y="1112469"/>
            <a:ext cx="2624400" cy="4726800"/>
            <a:chOff x="1850360" y="-922033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360" y="-922033"/>
              <a:ext cx="2624400" cy="4726800"/>
            </a:xfrm>
            <a:prstGeom prst="rect">
              <a:avLst/>
            </a:prstGeom>
          </p:spPr>
        </p:pic>
        <p:sp>
          <p:nvSpPr>
            <p:cNvPr id="28" name="圓角矩形 27"/>
            <p:cNvSpPr/>
            <p:nvPr/>
          </p:nvSpPr>
          <p:spPr>
            <a:xfrm>
              <a:off x="2546586" y="-369350"/>
              <a:ext cx="494069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3077398" y="-370619"/>
              <a:ext cx="659483" cy="3185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885324" y="1126988"/>
            <a:ext cx="2624400" cy="4726800"/>
            <a:chOff x="4167187" y="0"/>
            <a:chExt cx="2624400" cy="4726800"/>
          </a:xfrm>
        </p:grpSpPr>
        <p:pic>
          <p:nvPicPr>
            <p:cNvPr id="22" name="圖片 2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42" name="圓角矩形 41"/>
            <p:cNvSpPr/>
            <p:nvPr/>
          </p:nvSpPr>
          <p:spPr>
            <a:xfrm>
              <a:off x="5366208" y="569943"/>
              <a:ext cx="103951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5366429" y="913176"/>
              <a:ext cx="103951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7918964" y="1126988"/>
            <a:ext cx="2624400" cy="4726800"/>
            <a:chOff x="-395928" y="4015687"/>
            <a:chExt cx="2624400" cy="4726800"/>
          </a:xfrm>
        </p:grpSpPr>
        <p:pic>
          <p:nvPicPr>
            <p:cNvPr id="15" name="圖片 1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928" y="4015687"/>
              <a:ext cx="2624400" cy="4726800"/>
            </a:xfrm>
            <a:prstGeom prst="rect">
              <a:avLst/>
            </a:prstGeom>
          </p:spPr>
        </p:pic>
        <p:sp>
          <p:nvSpPr>
            <p:cNvPr id="41" name="圓角矩形 40"/>
            <p:cNvSpPr/>
            <p:nvPr/>
          </p:nvSpPr>
          <p:spPr>
            <a:xfrm>
              <a:off x="677496" y="7655745"/>
              <a:ext cx="44622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00" y="1126988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6E627F-3667-4BF6-828C-0CD7AE2022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7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按鈕可以錄聲音檔，錄影結束會自動定位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觀看影片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去觀看錄影紀錄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製作影片景點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>
              <a:spcBef>
                <a:spcPts val="0"/>
              </a:spcBef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C296B32-196B-400C-B803-00762E7EA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598"/>
          <a:stretch/>
        </p:blipFill>
        <p:spPr>
          <a:xfrm>
            <a:off x="7890018" y="1109348"/>
            <a:ext cx="2622595" cy="433610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7F1FE28-CF6C-4491-8FFE-F490FFBC73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1"/>
          <a:stretch/>
        </p:blipFill>
        <p:spPr>
          <a:xfrm>
            <a:off x="7898533" y="1700629"/>
            <a:ext cx="2604782" cy="37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1247</Words>
  <Application>Microsoft Office PowerPoint</Application>
  <PresentationFormat>寬螢幕</PresentationFormat>
  <Paragraphs>135</Paragraphs>
  <Slides>21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微軟正黑體</vt:lpstr>
      <vt:lpstr>Arial</vt:lpstr>
      <vt:lpstr>Calibri</vt:lpstr>
      <vt:lpstr>Calibri Light</vt:lpstr>
      <vt:lpstr>Office 佈景主題</vt:lpstr>
      <vt:lpstr>Android DEH Make II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iOS DEH Make II</vt:lpstr>
      <vt:lpstr>主畫面配置</vt:lpstr>
      <vt:lpstr>用戶登入</vt:lpstr>
      <vt:lpstr>製作圖片景點</vt:lpstr>
      <vt:lpstr>製作聲音景點</vt:lpstr>
      <vt:lpstr>製作影片景點</vt:lpstr>
      <vt:lpstr>上傳景點</vt:lpstr>
      <vt:lpstr>群組功能-建立/編輯群組</vt:lpstr>
      <vt:lpstr>群組功能-申請/訊息管理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楊凱竣</cp:lastModifiedBy>
  <cp:revision>69</cp:revision>
  <dcterms:created xsi:type="dcterms:W3CDTF">2018-08-21T02:06:33Z</dcterms:created>
  <dcterms:modified xsi:type="dcterms:W3CDTF">2020-07-23T05:14:26Z</dcterms:modified>
</cp:coreProperties>
</file>